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5"/>
  </p:notesMasterIdLst>
  <p:handoutMasterIdLst>
    <p:handoutMasterId r:id="rId16"/>
  </p:handoutMasterIdLst>
  <p:sldIdLst>
    <p:sldId id="256" r:id="rId5"/>
    <p:sldId id="264" r:id="rId6"/>
    <p:sldId id="277" r:id="rId7"/>
    <p:sldId id="261" r:id="rId8"/>
    <p:sldId id="262" r:id="rId9"/>
    <p:sldId id="289" r:id="rId10"/>
    <p:sldId id="278" r:id="rId11"/>
    <p:sldId id="266" r:id="rId12"/>
    <p:sldId id="270"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BB945E-7016-4A6C-9F0E-1C6106060B03}" v="2" dt="2023-05-10T17:19:06.426"/>
    <p1510:client id="{DB50068F-C560-4A8C-B8C9-EC848C5F0B40}" v="4" dt="2023-05-11T00:07:12.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94685" autoAdjust="0"/>
  </p:normalViewPr>
  <p:slideViewPr>
    <p:cSldViewPr snapToGrid="0">
      <p:cViewPr>
        <p:scale>
          <a:sx n="87" d="100"/>
          <a:sy n="87" d="100"/>
        </p:scale>
        <p:origin x="57" y="420"/>
      </p:cViewPr>
      <p:guideLst>
        <p:guide orient="horz" pos="33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5/10/2023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680878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279202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534896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6.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6.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6.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974536" y="3613522"/>
            <a:ext cx="4941771" cy="1122202"/>
          </a:xfrm>
        </p:spPr>
        <p:txBody>
          <a:bodyPr/>
          <a:lstStyle/>
          <a:p>
            <a:r>
              <a:rPr lang="en-US" dirty="0"/>
              <a:t>Sentiment Analysis of Financial Data</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974536" y="4891507"/>
            <a:ext cx="4941770" cy="408727"/>
          </a:xfrm>
        </p:spPr>
        <p:txBody>
          <a:bodyPr>
            <a:normAutofit/>
          </a:bodyPr>
          <a:lstStyle/>
          <a:p>
            <a:r>
              <a:rPr lang="en-US" dirty="0"/>
              <a:t>Shanthan Kumar Bine</a:t>
            </a:r>
          </a:p>
          <a:p>
            <a:endParaRPr lang="en-US" dirty="0"/>
          </a:p>
        </p:txBody>
      </p:sp>
      <p:sp>
        <p:nvSpPr>
          <p:cNvPr id="4" name="Subtitle 2">
            <a:extLst>
              <a:ext uri="{FF2B5EF4-FFF2-40B4-BE49-F238E27FC236}">
                <a16:creationId xmlns:a16="http://schemas.microsoft.com/office/drawing/2014/main" id="{C5B8E4EA-9149-0560-26BE-848AB6A44CCA}"/>
              </a:ext>
            </a:extLst>
          </p:cNvPr>
          <p:cNvSpPr txBox="1">
            <a:spLocks/>
          </p:cNvSpPr>
          <p:nvPr/>
        </p:nvSpPr>
        <p:spPr>
          <a:xfrm>
            <a:off x="6974536" y="5300234"/>
            <a:ext cx="4941770" cy="40872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Vennela Ramishetty</a:t>
            </a:r>
          </a:p>
        </p:txBody>
      </p:sp>
      <p:sp>
        <p:nvSpPr>
          <p:cNvPr id="5" name="Slide Number Placeholder 5">
            <a:extLst>
              <a:ext uri="{FF2B5EF4-FFF2-40B4-BE49-F238E27FC236}">
                <a16:creationId xmlns:a16="http://schemas.microsoft.com/office/drawing/2014/main" id="{2CE704B5-30AF-6A75-8458-4E9DE2759539}"/>
              </a:ext>
            </a:extLst>
          </p:cNvPr>
          <p:cNvSpPr txBox="1">
            <a:spLocks/>
          </p:cNvSpPr>
          <p:nvPr/>
        </p:nvSpPr>
        <p:spPr>
          <a:xfrm>
            <a:off x="11687176" y="6361112"/>
            <a:ext cx="290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1</a:t>
            </a:fld>
            <a:endParaRPr lang="en-US" dirty="0"/>
          </a:p>
        </p:txBody>
      </p:sp>
      <p:pic>
        <p:nvPicPr>
          <p:cNvPr id="6" name="Recorded Sound">
            <a:hlinkClick r:id="" action="ppaction://media"/>
            <a:extLst>
              <a:ext uri="{FF2B5EF4-FFF2-40B4-BE49-F238E27FC236}">
                <a16:creationId xmlns:a16="http://schemas.microsoft.com/office/drawing/2014/main" id="{F58E5A7E-D980-1A75-68FC-6EA5374717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26111" y="4855110"/>
            <a:ext cx="487363" cy="487363"/>
          </a:xfrm>
          <a:prstGeom prst="rect">
            <a:avLst/>
          </a:prstGeom>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4="http://schemas.microsoft.com/office/powerpoint/2010/main">
    <mc:Choice Requires="p14">
      <p:transition spd="slow" p14:dur="2000" advTm="10782"/>
    </mc:Choice>
    <mc:Fallback xmlns="">
      <p:transition spd="slow" advTm="10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588242" y="3152140"/>
            <a:ext cx="4941771" cy="90392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6588242" y="4304189"/>
            <a:ext cx="4941770" cy="2052160"/>
          </a:xfrm>
        </p:spPr>
        <p:txBody>
          <a:bodyPr>
            <a:normAutofit/>
          </a:bodyPr>
          <a:lstStyle/>
          <a:p>
            <a:r>
              <a:rPr lang="en-US" dirty="0"/>
              <a:t>Shanthan Kumar Bine </a:t>
            </a:r>
          </a:p>
          <a:p>
            <a:r>
              <a:rPr lang="en-US" dirty="0"/>
              <a:t>Vennela Ramishetty</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4294967295"/>
          </p:nvPr>
        </p:nvSpPr>
        <p:spPr>
          <a:xfrm>
            <a:off x="9755187" y="6356349"/>
            <a:ext cx="1774825" cy="365125"/>
          </a:xfrm>
        </p:spPr>
        <p:txBody>
          <a:bodyPr/>
          <a:lstStyle/>
          <a:p>
            <a:fld id="{B5CEABB6-07DC-46E8-9B57-56EC44A396E5}" type="slidenum">
              <a:rPr lang="en-US" smtClean="0"/>
              <a:pPr/>
              <a:t>10</a:t>
            </a:fld>
            <a:endParaRPr lang="en-US" dirty="0"/>
          </a:p>
        </p:txBody>
      </p:sp>
      <p:pic>
        <p:nvPicPr>
          <p:cNvPr id="17" name="Audio 16">
            <a:hlinkClick r:id="" action="ppaction://media"/>
            <a:extLst>
              <a:ext uri="{FF2B5EF4-FFF2-40B4-BE49-F238E27FC236}">
                <a16:creationId xmlns:a16="http://schemas.microsoft.com/office/drawing/2014/main" id="{61AFEEE5-663B-08CE-8EEB-CC7ABDD950D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8726487" y="2730716"/>
            <a:ext cx="2057400" cy="2057400"/>
          </a:xfrm>
          <a:prstGeom prst="ellipse">
            <a:avLst/>
          </a:prstGeom>
        </p:spPr>
      </p:pic>
    </p:spTree>
    <p:extLst>
      <p:ext uri="{BB962C8B-B14F-4D97-AF65-F5344CB8AC3E}">
        <p14:creationId xmlns:p14="http://schemas.microsoft.com/office/powerpoint/2010/main" val="2436493926"/>
      </p:ext>
    </p:extLst>
  </p:cSld>
  <p:clrMapOvr>
    <a:masterClrMapping/>
  </p:clrMapOvr>
  <mc:AlternateContent xmlns:mc="http://schemas.openxmlformats.org/markup-compatibility/2006" xmlns:p14="http://schemas.microsoft.com/office/powerpoint/2010/main">
    <mc:Choice Requires="p14">
      <p:transition spd="slow" p14:dur="2000" advTm="2939"/>
    </mc:Choice>
    <mc:Fallback xmlns="">
      <p:transition spd="slow" advTm="2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Objective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ZA" noProof="1"/>
              <a:t>The objective is to </a:t>
            </a:r>
            <a:r>
              <a:rPr lang="en-US" noProof="1"/>
              <a:t>analyze financial data and determine sentiment trends using natural language processing and machine learning techniques for sentiment classification.</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pic>
        <p:nvPicPr>
          <p:cNvPr id="4" name="Recorded Sound">
            <a:hlinkClick r:id="" action="ppaction://media"/>
            <a:extLst>
              <a:ext uri="{FF2B5EF4-FFF2-40B4-BE49-F238E27FC236}">
                <a16:creationId xmlns:a16="http://schemas.microsoft.com/office/drawing/2014/main" id="{7976A04A-72AC-D058-AC9B-AC9586968D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917950" y="2389188"/>
            <a:ext cx="487363" cy="487363"/>
          </a:xfrm>
          <a:prstGeom prst="rect">
            <a:avLst/>
          </a:prstGeom>
        </p:spPr>
      </p:pic>
    </p:spTree>
    <p:extLst>
      <p:ext uri="{BB962C8B-B14F-4D97-AF65-F5344CB8AC3E}">
        <p14:creationId xmlns:p14="http://schemas.microsoft.com/office/powerpoint/2010/main" val="1346372204"/>
      </p:ext>
    </p:extLst>
  </p:cSld>
  <p:clrMapOvr>
    <a:masterClrMapping/>
  </p:clrMapOvr>
  <mc:AlternateContent xmlns:mc="http://schemas.openxmlformats.org/markup-compatibility/2006" xmlns:p14="http://schemas.microsoft.com/office/powerpoint/2010/main">
    <mc:Choice Requires="p14">
      <p:transition spd="slow" p14:dur="2000" advTm="14719"/>
    </mc:Choice>
    <mc:Fallback xmlns="">
      <p:transition spd="slow" advTm="14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ctrTitle"/>
          </p:nvPr>
        </p:nvSpPr>
        <p:spPr>
          <a:xfrm>
            <a:off x="6526735" y="3059389"/>
            <a:ext cx="4941771" cy="1122202"/>
          </a:xfrm>
        </p:spPr>
        <p:txBody>
          <a:bodyPr/>
          <a:lstStyle/>
          <a:p>
            <a:r>
              <a:rPr lang="en-ZA" dirty="0"/>
              <a:t>AGENDA</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type="subTitle" idx="1"/>
          </p:nvPr>
        </p:nvSpPr>
        <p:spPr>
          <a:xfrm>
            <a:off x="5489842" y="4460112"/>
            <a:ext cx="4941770" cy="2164863"/>
          </a:xfrm>
        </p:spPr>
        <p:txBody>
          <a:bodyPr>
            <a:normAutofit lnSpcReduction="10000"/>
          </a:bodyPr>
          <a:lstStyle/>
          <a:p>
            <a:r>
              <a:rPr lang="en-US" dirty="0"/>
              <a:t>The goal is to perform sentimental analysis using Naïve Bayes Algorithm. Sentimental Analysis is performed to gain insights and make informed decisions in the business. The following dataset is intended for advancing financial sentiment analysis research. It's two datasets (FiQA, Financial Phrase Bank) combined into one CSV file. It provides financial sentences with sentiment labels. The model is trained to make predictions and provide valuable insights.</a:t>
            </a:r>
          </a:p>
        </p:txBody>
      </p:sp>
      <p:sp>
        <p:nvSpPr>
          <p:cNvPr id="13" name="Slide Number Placeholder 5">
            <a:extLst>
              <a:ext uri="{FF2B5EF4-FFF2-40B4-BE49-F238E27FC236}">
                <a16:creationId xmlns:a16="http://schemas.microsoft.com/office/drawing/2014/main" id="{990CA220-BEFB-307B-080A-8CD1B6285C57}"/>
              </a:ext>
            </a:extLst>
          </p:cNvPr>
          <p:cNvSpPr txBox="1">
            <a:spLocks/>
          </p:cNvSpPr>
          <p:nvPr/>
        </p:nvSpPr>
        <p:spPr>
          <a:xfrm>
            <a:off x="11610975" y="6309062"/>
            <a:ext cx="58102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3</a:t>
            </a:fld>
            <a:endParaRPr lang="en-US" dirty="0"/>
          </a:p>
        </p:txBody>
      </p:sp>
      <p:pic>
        <p:nvPicPr>
          <p:cNvPr id="4" name="Recorded Sound">
            <a:hlinkClick r:id="" action="ppaction://media"/>
            <a:extLst>
              <a:ext uri="{FF2B5EF4-FFF2-40B4-BE49-F238E27FC236}">
                <a16:creationId xmlns:a16="http://schemas.microsoft.com/office/drawing/2014/main" id="{18930588-A6BE-4B4C-4AD2-EC75965C00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91256" y="3694228"/>
            <a:ext cx="487363" cy="487363"/>
          </a:xfrm>
          <a:prstGeom prst="rect">
            <a:avLst/>
          </a:prstGeom>
        </p:spPr>
      </p:pic>
    </p:spTree>
    <p:extLst>
      <p:ext uri="{BB962C8B-B14F-4D97-AF65-F5344CB8AC3E}">
        <p14:creationId xmlns:p14="http://schemas.microsoft.com/office/powerpoint/2010/main" val="2243494996"/>
      </p:ext>
    </p:extLst>
  </p:cSld>
  <p:clrMapOvr>
    <a:masterClrMapping/>
  </p:clrMapOvr>
  <mc:AlternateContent xmlns:mc="http://schemas.openxmlformats.org/markup-compatibility/2006" xmlns:p14="http://schemas.microsoft.com/office/powerpoint/2010/main">
    <mc:Choice Requires="p14">
      <p:transition spd="slow" p14:dur="2000" advTm="32784"/>
    </mc:Choice>
    <mc:Fallback xmlns="">
      <p:transition spd="slow" advTm="32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40257" y="1527389"/>
            <a:ext cx="2347829" cy="514350"/>
          </a:xfrm>
        </p:spPr>
        <p:txBody>
          <a:bodyPr vert="horz" lIns="91440" tIns="45720" rIns="91440" bIns="45720" rtlCol="0" anchor="ctr">
            <a:normAutofit/>
          </a:bodyPr>
          <a:lstStyle/>
          <a:p>
            <a:r>
              <a:rPr lang="en-US" dirty="0"/>
              <a:t>DATA PREPARATION</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40257" y="2557463"/>
            <a:ext cx="2815882" cy="514350"/>
          </a:xfrm>
        </p:spPr>
        <p:txBody>
          <a:bodyPr/>
          <a:lstStyle/>
          <a:p>
            <a:r>
              <a:rPr lang="en-US" dirty="0"/>
              <a:t>FEATURE SELECTION AND DATA SPLITING</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373811" y="3633788"/>
            <a:ext cx="3088753" cy="514350"/>
          </a:xfrm>
        </p:spPr>
        <p:txBody>
          <a:bodyPr/>
          <a:lstStyle/>
          <a:p>
            <a:r>
              <a:rPr lang="en-US" dirty="0"/>
              <a:t>MODEL Training</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958011" y="4710114"/>
            <a:ext cx="3088753" cy="514350"/>
          </a:xfrm>
        </p:spPr>
        <p:txBody>
          <a:bodyPr/>
          <a:lstStyle/>
          <a:p>
            <a:r>
              <a:rPr lang="en-US" dirty="0"/>
              <a:t>Model evaluation</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3581400" y="69176"/>
            <a:ext cx="5539095" cy="1010842"/>
          </a:xfrm>
        </p:spPr>
        <p:txBody>
          <a:bodyPr>
            <a:normAutofit/>
          </a:bodyPr>
          <a:lstStyle/>
          <a:p>
            <a:r>
              <a:rPr lang="en-US" sz="4000" b="1" dirty="0">
                <a:latin typeface="Arial Black" panose="020B0A04020102020204" pitchFamily="34" charset="0"/>
              </a:rPr>
              <a:t>STEPS</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28518" y="2556630"/>
            <a:ext cx="7112065" cy="1010842"/>
          </a:xfrm>
        </p:spPr>
        <p:txBody>
          <a:bodyPr>
            <a:normAutofit/>
          </a:bodyPr>
          <a:lstStyle/>
          <a:p>
            <a:r>
              <a:rPr lang="en-US" dirty="0"/>
              <a:t>Identify the relevant features that will be used to classify the instances. Then split the data into two parts training set and testing set. The training set will be used to train the Naive Bayes model, while the validation set will be used to evaluate its performance. Then, Vectorizing the Text.</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807975"/>
            <a:ext cx="6463646" cy="1010842"/>
          </a:xfrm>
        </p:spPr>
        <p:txBody>
          <a:bodyPr/>
          <a:lstStyle/>
          <a:p>
            <a:r>
              <a:rPr lang="en-US" dirty="0"/>
              <a:t>After we fit the data, we train the model in this phase.</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096000" y="4633914"/>
            <a:ext cx="5944583" cy="1010842"/>
          </a:xfrm>
        </p:spPr>
        <p:txBody>
          <a:bodyPr/>
          <a:lstStyle/>
          <a:p>
            <a:r>
              <a:rPr lang="en-US" dirty="0"/>
              <a:t>Once the Naive Bayes model is trained, it is important to evaluate its performance. Use the validation set to measure how well the model predicts.</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
        <p:nvSpPr>
          <p:cNvPr id="12" name="Text Placeholder 6">
            <a:extLst>
              <a:ext uri="{FF2B5EF4-FFF2-40B4-BE49-F238E27FC236}">
                <a16:creationId xmlns:a16="http://schemas.microsoft.com/office/drawing/2014/main" id="{6D052AAF-5A3B-B6F1-F4A8-CC61854E1238}"/>
              </a:ext>
            </a:extLst>
          </p:cNvPr>
          <p:cNvSpPr txBox="1">
            <a:spLocks/>
          </p:cNvSpPr>
          <p:nvPr/>
        </p:nvSpPr>
        <p:spPr>
          <a:xfrm>
            <a:off x="4473422" y="1546333"/>
            <a:ext cx="7567161"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by gathering and preparing the training dataset. Check for missing values , Check for duplicate rows and preparing the dataset for model training. </a:t>
            </a:r>
          </a:p>
        </p:txBody>
      </p:sp>
      <p:sp>
        <p:nvSpPr>
          <p:cNvPr id="14" name="Text Placeholder 5">
            <a:extLst>
              <a:ext uri="{FF2B5EF4-FFF2-40B4-BE49-F238E27FC236}">
                <a16:creationId xmlns:a16="http://schemas.microsoft.com/office/drawing/2014/main" id="{2FAC8F3B-37FB-837C-5D07-5EFE31961A6F}"/>
              </a:ext>
            </a:extLst>
          </p:cNvPr>
          <p:cNvSpPr txBox="1">
            <a:spLocks/>
          </p:cNvSpPr>
          <p:nvPr/>
        </p:nvSpPr>
        <p:spPr>
          <a:xfrm>
            <a:off x="2331658" y="5571939"/>
            <a:ext cx="2141764" cy="514350"/>
          </a:xfrm>
          <a:prstGeom prst="rect">
            <a:avLst/>
          </a:prstGeom>
        </p:spPr>
        <p:txBody>
          <a:bodyPr vert="horz" lIns="91440" tIns="45720" rIns="9144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cap="all" spc="1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Visualization</a:t>
            </a:r>
          </a:p>
        </p:txBody>
      </p:sp>
      <p:cxnSp>
        <p:nvCxnSpPr>
          <p:cNvPr id="18" name="Straight Connector 17">
            <a:extLst>
              <a:ext uri="{FF2B5EF4-FFF2-40B4-BE49-F238E27FC236}">
                <a16:creationId xmlns:a16="http://schemas.microsoft.com/office/drawing/2014/main" id="{D2B4877A-30C0-94D5-5539-1AFB924B3B86}"/>
              </a:ext>
            </a:extLst>
          </p:cNvPr>
          <p:cNvCxnSpPr>
            <a:cxnSpLocks/>
          </p:cNvCxnSpPr>
          <p:nvPr/>
        </p:nvCxnSpPr>
        <p:spPr>
          <a:xfrm>
            <a:off x="4773283" y="5829114"/>
            <a:ext cx="1504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B9FCEA3C-AB3B-F19B-C249-5341E6AFE783}"/>
              </a:ext>
            </a:extLst>
          </p:cNvPr>
          <p:cNvSpPr txBox="1">
            <a:spLocks/>
          </p:cNvSpPr>
          <p:nvPr/>
        </p:nvSpPr>
        <p:spPr>
          <a:xfrm>
            <a:off x="6350947" y="5580868"/>
            <a:ext cx="5689636"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Visualize the data to gain the insights identifying patterns effectively. </a:t>
            </a:r>
          </a:p>
        </p:txBody>
      </p:sp>
      <p:pic>
        <p:nvPicPr>
          <p:cNvPr id="2" name="Recorded Sound">
            <a:hlinkClick r:id="" action="ppaction://media"/>
            <a:extLst>
              <a:ext uri="{FF2B5EF4-FFF2-40B4-BE49-F238E27FC236}">
                <a16:creationId xmlns:a16="http://schemas.microsoft.com/office/drawing/2014/main" id="{CCB9CABB-4500-5CB0-2184-D63FA05CFF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107265" y="266290"/>
            <a:ext cx="487363" cy="487363"/>
          </a:xfrm>
          <a:prstGeom prst="rect">
            <a:avLst/>
          </a:prstGeom>
        </p:spPr>
      </p:pic>
    </p:spTree>
    <p:extLst>
      <p:ext uri="{BB962C8B-B14F-4D97-AF65-F5344CB8AC3E}">
        <p14:creationId xmlns:p14="http://schemas.microsoft.com/office/powerpoint/2010/main" val="1738561688"/>
      </p:ext>
    </p:extLst>
  </p:cSld>
  <p:clrMapOvr>
    <a:masterClrMapping/>
  </p:clrMapOvr>
  <mc:AlternateContent xmlns:mc="http://schemas.openxmlformats.org/markup-compatibility/2006" xmlns:p14="http://schemas.microsoft.com/office/powerpoint/2010/main">
    <mc:Choice Requires="p14">
      <p:transition spd="slow" p14:dur="2000" advTm="84923"/>
    </mc:Choice>
    <mc:Fallback xmlns="">
      <p:transition spd="slow" advTm="84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9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041ED3B-8859-94D0-5619-6EB2B73819CF}"/>
              </a:ext>
            </a:extLst>
          </p:cNvPr>
          <p:cNvSpPr>
            <a:spLocks noGrp="1"/>
          </p:cNvSpPr>
          <p:nvPr>
            <p:ph type="title"/>
          </p:nvPr>
        </p:nvSpPr>
        <p:spPr>
          <a:xfrm>
            <a:off x="126160" y="2601647"/>
            <a:ext cx="3147982" cy="1061853"/>
          </a:xfrm>
        </p:spPr>
        <p:txBody>
          <a:bodyPr/>
          <a:lstStyle/>
          <a:p>
            <a:r>
              <a:rPr lang="en-US" dirty="0"/>
              <a:t>Data preparation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idx="1"/>
          </p:nvPr>
        </p:nvSpPr>
        <p:spPr>
          <a:xfrm>
            <a:off x="126160" y="4008787"/>
            <a:ext cx="4858795" cy="840482"/>
          </a:xfrm>
        </p:spPr>
        <p:txBody>
          <a:bodyPr vert="horz" lIns="91440" tIns="45720" rIns="91440" bIns="45720" rtlCol="0" anchor="t">
            <a:normAutofit/>
          </a:bodyPr>
          <a:lstStyle/>
          <a:p>
            <a:r>
              <a:rPr lang="en-US" dirty="0"/>
              <a:t>The given code performs data analysis and cleaning on a dataset. It's important to clean and prepare the data for model training.</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25" name="Picture 24">
            <a:extLst>
              <a:ext uri="{FF2B5EF4-FFF2-40B4-BE49-F238E27FC236}">
                <a16:creationId xmlns:a16="http://schemas.microsoft.com/office/drawing/2014/main" id="{470B3A4B-FBAD-4F6F-C9F5-23D6E21B80B3}"/>
              </a:ext>
            </a:extLst>
          </p:cNvPr>
          <p:cNvPicPr>
            <a:picLocks noChangeAspect="1"/>
          </p:cNvPicPr>
          <p:nvPr/>
        </p:nvPicPr>
        <p:blipFill>
          <a:blip r:embed="rId4"/>
          <a:stretch>
            <a:fillRect/>
          </a:stretch>
        </p:blipFill>
        <p:spPr>
          <a:xfrm>
            <a:off x="5128383" y="136525"/>
            <a:ext cx="5429290" cy="6610282"/>
          </a:xfrm>
          <a:prstGeom prst="rect">
            <a:avLst/>
          </a:prstGeom>
        </p:spPr>
      </p:pic>
      <p:pic>
        <p:nvPicPr>
          <p:cNvPr id="2" name="Recorded Sound">
            <a:hlinkClick r:id="" action="ppaction://media"/>
            <a:extLst>
              <a:ext uri="{FF2B5EF4-FFF2-40B4-BE49-F238E27FC236}">
                <a16:creationId xmlns:a16="http://schemas.microsoft.com/office/drawing/2014/main" id="{EB88331D-137F-D632-F2C8-A9CDCF9594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30460" y="2888891"/>
            <a:ext cx="487363" cy="487363"/>
          </a:xfrm>
          <a:prstGeom prst="rect">
            <a:avLst/>
          </a:prstGeom>
        </p:spPr>
      </p:pic>
    </p:spTree>
    <p:extLst>
      <p:ext uri="{BB962C8B-B14F-4D97-AF65-F5344CB8AC3E}">
        <p14:creationId xmlns:p14="http://schemas.microsoft.com/office/powerpoint/2010/main" val="1593920805"/>
      </p:ext>
    </p:extLst>
  </p:cSld>
  <p:clrMapOvr>
    <a:masterClrMapping/>
  </p:clrMapOvr>
  <mc:AlternateContent xmlns:mc="http://schemas.openxmlformats.org/markup-compatibility/2006" xmlns:p14="http://schemas.microsoft.com/office/powerpoint/2010/main">
    <mc:Choice Requires="p14">
      <p:transition spd="slow" p14:dur="2000" advTm="16819"/>
    </mc:Choice>
    <mc:Fallback xmlns="">
      <p:transition spd="slow" advTm="16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780240" y="870464"/>
            <a:ext cx="3139440" cy="1325563"/>
          </a:xfrm>
        </p:spPr>
        <p:txBody>
          <a:bodyPr/>
          <a:lstStyle/>
          <a:p>
            <a:r>
              <a:rPr lang="en-US" dirty="0"/>
              <a:t>Feature Selection and data splitting </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6</a:t>
            </a:fld>
            <a:endParaRPr lang="en-US" dirty="0"/>
          </a:p>
        </p:txBody>
      </p:sp>
      <p:pic>
        <p:nvPicPr>
          <p:cNvPr id="31" name="Picture 30">
            <a:extLst>
              <a:ext uri="{FF2B5EF4-FFF2-40B4-BE49-F238E27FC236}">
                <a16:creationId xmlns:a16="http://schemas.microsoft.com/office/drawing/2014/main" id="{90DB6B32-0AAB-1DFB-A129-4EE315B79304}"/>
              </a:ext>
            </a:extLst>
          </p:cNvPr>
          <p:cNvPicPr>
            <a:picLocks noChangeAspect="1"/>
          </p:cNvPicPr>
          <p:nvPr/>
        </p:nvPicPr>
        <p:blipFill>
          <a:blip r:embed="rId5"/>
          <a:stretch>
            <a:fillRect/>
          </a:stretch>
        </p:blipFill>
        <p:spPr>
          <a:xfrm>
            <a:off x="7103108" y="0"/>
            <a:ext cx="4990809" cy="6784258"/>
          </a:xfrm>
          <a:prstGeom prst="rect">
            <a:avLst/>
          </a:prstGeom>
        </p:spPr>
      </p:pic>
      <p:sp>
        <p:nvSpPr>
          <p:cNvPr id="32" name="Content Placeholder 2">
            <a:extLst>
              <a:ext uri="{FF2B5EF4-FFF2-40B4-BE49-F238E27FC236}">
                <a16:creationId xmlns:a16="http://schemas.microsoft.com/office/drawing/2014/main" id="{E21B854E-9E27-4EDB-DD4C-71AEE55686DA}"/>
              </a:ext>
            </a:extLst>
          </p:cNvPr>
          <p:cNvSpPr txBox="1">
            <a:spLocks/>
          </p:cNvSpPr>
          <p:nvPr/>
        </p:nvSpPr>
        <p:spPr>
          <a:xfrm>
            <a:off x="1920562" y="3138457"/>
            <a:ext cx="4858795" cy="2179636"/>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Feature selection is the process of selecting a subset of relevant features from the dataset to improve model performance and reduce complexity </a:t>
            </a:r>
          </a:p>
          <a:p>
            <a:r>
              <a:rPr lang="en-US" dirty="0"/>
              <a:t>Data Split: Split your data into two parts training set and a testing set. The training set will be used to train the Naive Bayes model, while the testing set will be used to evaluate its performance.</a:t>
            </a:r>
          </a:p>
          <a:p>
            <a:r>
              <a:rPr lang="en-US" dirty="0"/>
              <a:t>Vectorizing the Text: To work with textual data in machine learning models, it needs to be converted into numerical form.</a:t>
            </a:r>
          </a:p>
          <a:p>
            <a:pPr marL="0" indent="0">
              <a:buNone/>
            </a:pPr>
            <a:endParaRPr lang="en-US" dirty="0"/>
          </a:p>
        </p:txBody>
      </p:sp>
      <p:pic>
        <p:nvPicPr>
          <p:cNvPr id="117" name="Audio 116">
            <a:hlinkClick r:id="" action="ppaction://media"/>
            <a:extLst>
              <a:ext uri="{FF2B5EF4-FFF2-40B4-BE49-F238E27FC236}">
                <a16:creationId xmlns:a16="http://schemas.microsoft.com/office/drawing/2014/main" id="{21B046FF-DE17-8567-A1F3-7F511582972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5104555" y="671947"/>
            <a:ext cx="2057400" cy="2057400"/>
          </a:xfrm>
          <a:prstGeom prst="ellipse">
            <a:avLst/>
          </a:prstGeom>
        </p:spPr>
      </p:pic>
    </p:spTree>
    <p:extLst>
      <p:ext uri="{BB962C8B-B14F-4D97-AF65-F5344CB8AC3E}">
        <p14:creationId xmlns:p14="http://schemas.microsoft.com/office/powerpoint/2010/main" val="1844941827"/>
      </p:ext>
    </p:extLst>
  </p:cSld>
  <p:clrMapOvr>
    <a:masterClrMapping/>
  </p:clrMapOvr>
  <mc:AlternateContent xmlns:mc="http://schemas.openxmlformats.org/markup-compatibility/2006" xmlns:p14="http://schemas.microsoft.com/office/powerpoint/2010/main">
    <mc:Choice Requires="p14">
      <p:transition spd="slow" p14:dur="2000" advTm="19890"/>
    </mc:Choice>
    <mc:Fallback xmlns="">
      <p:transition spd="slow" advTm="1989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09883" y="846004"/>
            <a:ext cx="5431971" cy="846301"/>
          </a:xfrm>
        </p:spPr>
        <p:txBody>
          <a:bodyPr/>
          <a:lstStyle/>
          <a:p>
            <a:r>
              <a:rPr lang="en-ZA" dirty="0"/>
              <a:t>Model training</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309883" y="1825545"/>
            <a:ext cx="3271026" cy="1147729"/>
          </a:xfrm>
        </p:spPr>
        <p:txBody>
          <a:bodyPr>
            <a:normAutofit/>
          </a:bodyPr>
          <a:lstStyle/>
          <a:p>
            <a:r>
              <a:rPr lang="en-US" noProof="1"/>
              <a:t>This code is performing text classification using the Naive Bayes algorithm.</a:t>
            </a:r>
            <a:endParaRPr lang="en-ZA" noProof="1"/>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7</a:t>
            </a:fld>
            <a:endParaRPr lang="en-ZA" dirty="0"/>
          </a:p>
        </p:txBody>
      </p:sp>
      <p:pic>
        <p:nvPicPr>
          <p:cNvPr id="22" name="Picture 21">
            <a:extLst>
              <a:ext uri="{FF2B5EF4-FFF2-40B4-BE49-F238E27FC236}">
                <a16:creationId xmlns:a16="http://schemas.microsoft.com/office/drawing/2014/main" id="{BA7B2491-04DD-420D-6D0D-24FBEF9F7562}"/>
              </a:ext>
            </a:extLst>
          </p:cNvPr>
          <p:cNvPicPr>
            <a:picLocks noChangeAspect="1"/>
          </p:cNvPicPr>
          <p:nvPr/>
        </p:nvPicPr>
        <p:blipFill>
          <a:blip r:embed="rId5"/>
          <a:stretch>
            <a:fillRect/>
          </a:stretch>
        </p:blipFill>
        <p:spPr>
          <a:xfrm>
            <a:off x="6255097" y="1269154"/>
            <a:ext cx="5813414" cy="3986489"/>
          </a:xfrm>
          <a:prstGeom prst="rect">
            <a:avLst/>
          </a:prstGeom>
        </p:spPr>
      </p:pic>
      <p:pic>
        <p:nvPicPr>
          <p:cNvPr id="68" name="Audio 67">
            <a:hlinkClick r:id="" action="ppaction://media"/>
            <a:extLst>
              <a:ext uri="{FF2B5EF4-FFF2-40B4-BE49-F238E27FC236}">
                <a16:creationId xmlns:a16="http://schemas.microsoft.com/office/drawing/2014/main" id="{BCD9706A-946E-D30B-774E-7004C0E3E2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2808504" y="69648"/>
            <a:ext cx="2057400" cy="2057400"/>
          </a:xfrm>
          <a:prstGeom prst="ellipse">
            <a:avLst/>
          </a:prstGeom>
        </p:spPr>
      </p:pic>
    </p:spTree>
    <p:extLst>
      <p:ext uri="{BB962C8B-B14F-4D97-AF65-F5344CB8AC3E}">
        <p14:creationId xmlns:p14="http://schemas.microsoft.com/office/powerpoint/2010/main" val="2069393026"/>
      </p:ext>
    </p:extLst>
  </p:cSld>
  <p:clrMapOvr>
    <a:masterClrMapping/>
  </p:clrMapOvr>
  <mc:AlternateContent xmlns:mc="http://schemas.openxmlformats.org/markup-compatibility/2006" xmlns:p14="http://schemas.microsoft.com/office/powerpoint/2010/main">
    <mc:Choice Requires="p14">
      <p:transition spd="slow" p14:dur="2000" advTm="9158"/>
    </mc:Choice>
    <mc:Fallback xmlns="">
      <p:transition spd="slow" advTm="9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3918802" y="427638"/>
            <a:ext cx="4354395" cy="1325563"/>
          </a:xfrm>
        </p:spPr>
        <p:txBody>
          <a:bodyPr/>
          <a:lstStyle/>
          <a:p>
            <a:r>
              <a:rPr lang="en-US" dirty="0"/>
              <a:t>Model evaluation</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1026489" y="1835792"/>
            <a:ext cx="10131320" cy="1997867"/>
          </a:xfrm>
        </p:spPr>
        <p:txBody>
          <a:bodyPr>
            <a:normAutofit/>
          </a:bodyPr>
          <a:lstStyle/>
          <a:p>
            <a:r>
              <a:rPr lang="en-US" dirty="0"/>
              <a:t>Model evaluation is the process of assessing the performance and effectiveness of a machine learning model. It involves using various metrics and techniques to measure how well the model is performing on a given task. The goal of model evaluation is to gain insights into the model's strengths, weaknesses, and overall quality. The naïve bayes model we trained has got 67.29%.</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23" name="Picture 22">
            <a:extLst>
              <a:ext uri="{FF2B5EF4-FFF2-40B4-BE49-F238E27FC236}">
                <a16:creationId xmlns:a16="http://schemas.microsoft.com/office/drawing/2014/main" id="{8D45F1F5-0E29-1FB2-AF1D-8ED3B77BE233}"/>
              </a:ext>
            </a:extLst>
          </p:cNvPr>
          <p:cNvPicPr>
            <a:picLocks noChangeAspect="1"/>
          </p:cNvPicPr>
          <p:nvPr/>
        </p:nvPicPr>
        <p:blipFill>
          <a:blip r:embed="rId4"/>
          <a:stretch>
            <a:fillRect/>
          </a:stretch>
        </p:blipFill>
        <p:spPr>
          <a:xfrm>
            <a:off x="465956" y="4173532"/>
            <a:ext cx="10691852" cy="1676412"/>
          </a:xfrm>
          <a:prstGeom prst="rect">
            <a:avLst/>
          </a:prstGeom>
        </p:spPr>
      </p:pic>
      <p:pic>
        <p:nvPicPr>
          <p:cNvPr id="52" name="Audio 51">
            <a:hlinkClick r:id="" action="ppaction://media"/>
            <a:extLst>
              <a:ext uri="{FF2B5EF4-FFF2-40B4-BE49-F238E27FC236}">
                <a16:creationId xmlns:a16="http://schemas.microsoft.com/office/drawing/2014/main" id="{4BA6812C-FC16-7E73-4A6A-052A40DD75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7407662" y="61719"/>
            <a:ext cx="2057400" cy="2057400"/>
          </a:xfrm>
          <a:prstGeom prst="ellipse">
            <a:avLst/>
          </a:prstGeom>
        </p:spPr>
      </p:pic>
    </p:spTree>
    <p:extLst>
      <p:ext uri="{BB962C8B-B14F-4D97-AF65-F5344CB8AC3E}">
        <p14:creationId xmlns:p14="http://schemas.microsoft.com/office/powerpoint/2010/main" val="2121178069"/>
      </p:ext>
    </p:extLst>
  </p:cSld>
  <p:clrMapOvr>
    <a:masterClrMapping/>
  </p:clrMapOvr>
  <mc:AlternateContent xmlns:mc="http://schemas.openxmlformats.org/markup-compatibility/2006" xmlns:p14="http://schemas.microsoft.com/office/powerpoint/2010/main">
    <mc:Choice Requires="p14">
      <p:transition spd="slow" p14:dur="2000" advTm="16282"/>
    </mc:Choice>
    <mc:Fallback xmlns="">
      <p:transition spd="slow" advTm="16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6858381" y="1054207"/>
            <a:ext cx="5431971" cy="846301"/>
          </a:xfrm>
        </p:spPr>
        <p:txBody>
          <a:bodyPr/>
          <a:lstStyle/>
          <a:p>
            <a:r>
              <a:rPr lang="en-US" dirty="0"/>
              <a:t>Conclusion</a:t>
            </a:r>
          </a:p>
        </p:txBody>
      </p: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a:xfrm>
            <a:off x="5322094" y="1978201"/>
            <a:ext cx="6577012" cy="3557411"/>
          </a:xfrm>
        </p:spPr>
        <p:txBody>
          <a:bodyPr>
            <a:normAutofit/>
          </a:bodyPr>
          <a:lstStyle/>
          <a:p>
            <a:pPr algn="ctr"/>
            <a:r>
              <a:rPr lang="en-US" sz="1600" dirty="0"/>
              <a:t>The purpose of the code is to perform sentiment analysis using the Naive Bayes algorithm. It reads a dataset from a CSV file, preprocesses the data by handling missing values and duplicates, and then calculates the number and percentage of sentences with each sentiment category (neutral, positive, negative). It also visualizes the distribution of sentiments using a countplot. The code then splits the dataset into training and testing sets using the train_test_split() function from scikit-learn. It applies the CountVectorizer to convert the text data into numerical vectors. The MultinomialNB algorithm is used to train a Naive Bayes model on the training data and make predictions on the test data. Finally, the code calculates the accuracy score of the model's predictions. It provides insights into the distribution of sentiments and make informed decisions in the business. </a:t>
            </a:r>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16" name="Audio 15">
            <a:hlinkClick r:id="" action="ppaction://media"/>
            <a:extLst>
              <a:ext uri="{FF2B5EF4-FFF2-40B4-BE49-F238E27FC236}">
                <a16:creationId xmlns:a16="http://schemas.microsoft.com/office/drawing/2014/main" id="{C2867F8E-E5B1-7EBB-1E5F-5EF6CEEEF73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8765573" y="244862"/>
            <a:ext cx="2057400" cy="2057400"/>
          </a:xfrm>
          <a:prstGeom prst="ellipse">
            <a:avLst/>
          </a:prstGeom>
        </p:spPr>
      </p:pic>
    </p:spTree>
    <p:extLst>
      <p:ext uri="{BB962C8B-B14F-4D97-AF65-F5344CB8AC3E}">
        <p14:creationId xmlns:p14="http://schemas.microsoft.com/office/powerpoint/2010/main" val="1472106130"/>
      </p:ext>
    </p:extLst>
  </p:cSld>
  <p:clrMapOvr>
    <a:masterClrMapping/>
  </p:clrMapOvr>
  <mc:AlternateContent xmlns:mc="http://schemas.openxmlformats.org/markup-compatibility/2006" xmlns:p14="http://schemas.microsoft.com/office/powerpoint/2010/main">
    <mc:Choice Requires="p14">
      <p:transition spd="slow" p14:dur="2000" advTm="8485"/>
    </mc:Choice>
    <mc:Fallback xmlns="">
      <p:transition spd="slow" advTm="8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276</TotalTime>
  <Words>638</Words>
  <Application>Microsoft Office PowerPoint</Application>
  <PresentationFormat>Widescreen</PresentationFormat>
  <Paragraphs>47</Paragraphs>
  <Slides>10</Slides>
  <Notes>3</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Black</vt:lpstr>
      <vt:lpstr>Calibri</vt:lpstr>
      <vt:lpstr>Tenorite</vt:lpstr>
      <vt:lpstr>Monoline</vt:lpstr>
      <vt:lpstr>Sentiment Analysis of Financial Data</vt:lpstr>
      <vt:lpstr>Objective</vt:lpstr>
      <vt:lpstr>AGENDA</vt:lpstr>
      <vt:lpstr>PowerPoint Presentation</vt:lpstr>
      <vt:lpstr>Data preparation</vt:lpstr>
      <vt:lpstr>Feature Selection and data splitting </vt:lpstr>
      <vt:lpstr>Model training</vt:lpstr>
      <vt:lpstr>Model evaluation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Financial Data</dc:title>
  <dc:creator>Shanthan Kumar</dc:creator>
  <cp:lastModifiedBy>Shanthan Kumar</cp:lastModifiedBy>
  <cp:revision>11</cp:revision>
  <dcterms:created xsi:type="dcterms:W3CDTF">2023-05-10T14:47:54Z</dcterms:created>
  <dcterms:modified xsi:type="dcterms:W3CDTF">2023-05-11T01:07:17Z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